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16A7849-5D70-4051-8F3F-147F4D3CB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916A70D4-F18C-4D69-BDBC-09160C6F0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F9C9A17-1FA0-44DB-9BBC-A7C6F33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73F2A6B-54E3-48AA-A93A-C3EBE910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B6AF363-BA49-4834-98B1-9CCE21236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95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C16A194-8F6D-4F5B-AF7C-B8D4C070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02E94230-80A0-4999-B5C6-B3F4192E8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B11C2A8-D0AB-40A7-ABCF-E677247C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ECA683E6-C759-4A44-8A02-C4A9AA99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549E546-7996-4EDC-A3FB-90431969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166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79EDF562-B67A-4FF4-A13B-62CFFCF07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B46D48C4-83F4-451D-8133-3BAA46D88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BABD1E2-C8B8-4AB2-804D-AA7A2ED8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EB1EC1D0-442C-480D-B717-9AE2817B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B6B7338-37F8-4527-8EB7-D6DF5315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69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69BA579-B442-4C49-A654-8F0DD7E9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A3C589F-5CDB-418E-8970-B1071F402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DED8746-79E2-43F3-B95D-54A0BC52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536C768-AB3D-420B-A5B1-EB7034CF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E57C6FD-D72A-4299-95AA-52998592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95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B27E729-CA40-460D-80DE-C25880F7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1BB122B-3D46-48F8-B9D6-F820B2B41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BC43517-C199-466F-9AC2-D4AC1A786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879196F-1E6B-49EF-A37F-FF51EBE3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519FF38-E25D-489E-9DAC-A9E39E59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2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8CA7FCA-44C8-477D-B19F-FED18E65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3339935D-27C9-458D-A624-ECCAED566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47ECAC35-7F58-426E-BBB4-F18A862D3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86110849-8E2A-41E5-AF96-EE2ED9FE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E74DC4DB-F754-4188-8B16-F60C54B9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7EFEFCC-3F0D-4CFF-AB3E-3AE6E50B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78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8823035-E538-410C-89D7-DB9A5F35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DC43F5F8-6BD3-49C4-B822-C68C8B592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E3607C91-D347-493F-A456-1CA9D7B2D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1CF21A0B-DA9E-438E-BEA9-B6BAA8BB5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7A6D91F9-ECA3-4F52-AB9B-4611CDBE7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ABA8CB52-0582-46FC-9C3E-C13ABF94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F9A604EF-C9C9-4179-8522-F3DA0072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92745F0C-FF2D-45E3-8717-6009ACBC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56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9BB51E2-43CE-4CFA-91C1-1268C3BD6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D2C8DB2A-7154-46AF-AEEF-C58D90BE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A2A7758C-F4A6-4C35-8659-F6C27C7C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230610D-1E3A-48B9-AB9D-200AE27E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14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E962E895-1676-448B-B483-9EA2D92E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EF528B26-8F84-4CAD-AC6C-B57BC061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14A4EE5B-214D-4D16-AE39-EA689CA2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68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BEEFC13-3097-4ED3-A80E-A806B6E3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CDF5970-C8B5-49A1-874D-B8D12510D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AF529BD0-A031-4DD6-ACB8-FC93B015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F0890F3B-1D01-4C12-9214-4C5AC1BC1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6D5BDF5E-3FCF-478B-BF11-F5593E18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B20286A1-A4E7-4537-8237-EA4B7B2A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0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638F4B4-7527-475E-8FF8-E28410F9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1A1C5610-8795-499C-A0B0-0800CCE16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3BEB3169-3162-49BC-AC46-979F19C0A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0BF7B4DB-9FF3-4FCB-8DDF-D389C81F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35722832-6825-48C4-A617-35CA2821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597417C-DC20-4A58-85E8-52272D93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22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C874DCE9-B1C2-4C1B-932A-457003D8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875672BD-BECD-43DC-A202-CA44536DC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5F688EF2-3DEE-41B9-94EA-DA656A6A0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C6780-D9AC-4BEC-A210-B9CBC9471C8C}" type="datetimeFigureOut">
              <a:rPr lang="zh-CN" altLang="en-US" smtClean="0"/>
              <a:t>2022/5/20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7F6CB0C-5C7E-4A2D-AC29-526D57B35B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023FB1E-C4A0-4810-B931-A6DEDC927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79B65-D328-4630-8FB1-A5E06A299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27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journal/axioms/special_issues/Ordinary_Partial_Differential_Equatio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9D83A938-52C1-4EBF-886A-27DB3FE31CD8}"/>
              </a:ext>
            </a:extLst>
          </p:cNvPr>
          <p:cNvGrpSpPr/>
          <p:nvPr/>
        </p:nvGrpSpPr>
        <p:grpSpPr>
          <a:xfrm>
            <a:off x="618331" y="1864325"/>
            <a:ext cx="10941042" cy="1077218"/>
            <a:chOff x="97608" y="913412"/>
            <a:chExt cx="5757336" cy="1077218"/>
          </a:xfrm>
        </p:grpSpPr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D7C1F1A4-35D9-4B63-A924-D29796CB8D69}"/>
                </a:ext>
              </a:extLst>
            </p:cNvPr>
            <p:cNvSpPr txBox="1"/>
            <p:nvPr/>
          </p:nvSpPr>
          <p:spPr>
            <a:xfrm>
              <a:off x="97608" y="913412"/>
              <a:ext cx="54250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Special Issue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Recent Developments in Ordinary and Partial Differential 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Equations</a:t>
              </a:r>
              <a:endParaRPr lang="en-US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148A7DC1-EBF5-45C3-A3D2-5523D27F74FB}"/>
                </a:ext>
              </a:extLst>
            </p:cNvPr>
            <p:cNvSpPr/>
            <p:nvPr/>
          </p:nvSpPr>
          <p:spPr>
            <a:xfrm>
              <a:off x="138503" y="1343396"/>
              <a:ext cx="5716441" cy="64906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B3048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A290C26-7BAD-46CE-931F-009BB92DDFE6}"/>
              </a:ext>
            </a:extLst>
          </p:cNvPr>
          <p:cNvSpPr txBox="1"/>
          <p:nvPr/>
        </p:nvSpPr>
        <p:spPr>
          <a:xfrm>
            <a:off x="618331" y="2366766"/>
            <a:ext cx="5084026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i="1" dirty="0">
                <a:cs typeface="Arial" panose="020B0604020202020204" pitchFamily="34" charset="0"/>
              </a:rPr>
              <a:t>Special Issue </a:t>
            </a:r>
            <a:r>
              <a:rPr lang="en-US" b="1" dirty="0" smtClean="0">
                <a:cs typeface="Arial" panose="020B0604020202020204" pitchFamily="34" charset="0"/>
              </a:rPr>
              <a:t>Editor: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09C231C-9714-4318-B670-3885BDB18DA3}"/>
              </a:ext>
            </a:extLst>
          </p:cNvPr>
          <p:cNvSpPr txBox="1"/>
          <p:nvPr/>
        </p:nvSpPr>
        <p:spPr>
          <a:xfrm>
            <a:off x="525018" y="4135848"/>
            <a:ext cx="4732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500" dirty="0">
                <a:hlinkClick r:id="rId3"/>
              </a:rPr>
              <a:t>https://</a:t>
            </a:r>
            <a:r>
              <a:rPr lang="en-US" sz="1500" dirty="0" smtClean="0">
                <a:hlinkClick r:id="rId3"/>
              </a:rPr>
              <a:t>www.mdpi.com/journal/axioms/special_issues/Ordinary_Partial_Differential_Equation</a:t>
            </a:r>
            <a:r>
              <a:rPr lang="en-US" sz="1500" dirty="0" smtClean="0"/>
              <a:t> </a:t>
            </a:r>
            <a:endParaRPr lang="en-US" sz="1500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C8A48F4-06B2-4F1E-A1CC-0A0EBA6A9E12}"/>
              </a:ext>
            </a:extLst>
          </p:cNvPr>
          <p:cNvSpPr txBox="1"/>
          <p:nvPr/>
        </p:nvSpPr>
        <p:spPr>
          <a:xfrm>
            <a:off x="6012046" y="2374688"/>
            <a:ext cx="5857016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/>
              <a:t>Linear and nonlinear operators in function spaces.</a:t>
            </a:r>
          </a:p>
          <a:p>
            <a:r>
              <a:rPr lang="en-US" dirty="0"/>
              <a:t>Differential, integral, and operator equations.</a:t>
            </a:r>
          </a:p>
          <a:p>
            <a:r>
              <a:rPr lang="en-US" dirty="0"/>
              <a:t>Initial and boundary value problems for ordinary and partial differential equations.</a:t>
            </a:r>
          </a:p>
          <a:p>
            <a:r>
              <a:rPr lang="en-US" dirty="0"/>
              <a:t>Numerical methods for ordinary and partial differential equations.</a:t>
            </a:r>
          </a:p>
          <a:p>
            <a:r>
              <a:rPr lang="en-US" dirty="0"/>
              <a:t>Mathematical and computer modeling.</a:t>
            </a:r>
          </a:p>
          <a:p>
            <a:r>
              <a:rPr lang="en-US" dirty="0"/>
              <a:t>Mathematical physics and modeling in physics.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DBFC89D-87EF-4B89-9477-5E2B7A6741B6}"/>
              </a:ext>
            </a:extLst>
          </p:cNvPr>
          <p:cNvSpPr/>
          <p:nvPr/>
        </p:nvSpPr>
        <p:spPr>
          <a:xfrm>
            <a:off x="1121251" y="2882417"/>
            <a:ext cx="2630848" cy="350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fi-FI" sz="1600" dirty="0"/>
              <a:t>Prof. Dr. Svetlin G. Georgiev</a:t>
            </a:r>
            <a:endParaRPr lang="en-US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7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88240" y="2446339"/>
            <a:ext cx="22910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Thorough Peer-Review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7988240" y="3999420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Fast Publishing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679" y="2424463"/>
            <a:ext cx="432817" cy="388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111" y="3937759"/>
            <a:ext cx="382385" cy="4309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409" y="2944799"/>
            <a:ext cx="448863" cy="4374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88240" y="2965054"/>
            <a:ext cx="36231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Coverage by Leading Indexing Services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02" y="3504640"/>
            <a:ext cx="551993" cy="3383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988240" y="3486946"/>
            <a:ext cx="36599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High Visibility (open access, promotion)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19079" y="1923597"/>
            <a:ext cx="1824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AD47">
                    <a:lumMod val="75000"/>
                  </a:srgbClr>
                </a:solidFill>
                <a:ea typeface="Gadugi" panose="020B0502040204020203" pitchFamily="34" charset="0"/>
                <a:cs typeface="Arial" panose="020B0604020202020204" pitchFamily="34" charset="0"/>
              </a:rPr>
              <a:t>Author Benefits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3C39DF6-C782-4F7D-8833-3D4F9F91ACE9}"/>
              </a:ext>
            </a:extLst>
          </p:cNvPr>
          <p:cNvSpPr/>
          <p:nvPr/>
        </p:nvSpPr>
        <p:spPr>
          <a:xfrm>
            <a:off x="3473100" y="3117614"/>
            <a:ext cx="108715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AD47">
                    <a:lumMod val="75000"/>
                  </a:srgbClr>
                </a:solidFill>
                <a:ea typeface="Gadugi" panose="020B0502040204020203" pitchFamily="34" charset="0"/>
                <a:cs typeface="Arial" panose="020B0604020202020204" pitchFamily="34" charset="0"/>
              </a:rPr>
              <a:t>Sections</a:t>
            </a:r>
            <a:endParaRPr lang="en-US" dirty="0">
              <a:solidFill>
                <a:srgbClr val="70AD47">
                  <a:lumMod val="75000"/>
                </a:srgbClr>
              </a:solidFill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26461" y="3504640"/>
            <a:ext cx="276550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Algebra and Number Theory </a:t>
            </a:r>
            <a:endParaRPr lang="en-US" sz="1600" dirty="0" smtClean="0">
              <a:solidFill>
                <a:prstClr val="black"/>
              </a:solidFill>
              <a:ea typeface="Gadugi" panose="020B0502040204020203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Geometry and </a:t>
            </a:r>
            <a:r>
              <a:rPr lang="en-US" sz="1600" dirty="0" smtClean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Topology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Logic </a:t>
            </a:r>
            <a:endParaRPr lang="en-US" sz="1600" dirty="0" smtClean="0">
              <a:solidFill>
                <a:prstClr val="black"/>
              </a:solidFill>
              <a:ea typeface="Gadugi" panose="020B0502040204020203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Mathematical </a:t>
            </a:r>
            <a:r>
              <a:rPr lang="en-US" sz="1600" dirty="0" smtClean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Analysis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Mathematical Physics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6690" y="184617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Axioms</a:t>
            </a:r>
            <a:r>
              <a:rPr lang="en-US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 is an international</a:t>
            </a:r>
            <a:r>
              <a:rPr lang="en-US" dirty="0" smtClean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, peer-reviewed</a:t>
            </a:r>
            <a:r>
              <a:rPr lang="en-US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, open access journal of </a:t>
            </a:r>
            <a:r>
              <a:rPr lang="en-US" b="1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mathematics</a:t>
            </a:r>
            <a:r>
              <a:rPr lang="en-US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mathematical logic </a:t>
            </a:r>
            <a:r>
              <a:rPr lang="en-US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and </a:t>
            </a:r>
            <a:r>
              <a:rPr lang="en-US" b="1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mathematical physics</a:t>
            </a:r>
            <a:r>
              <a:rPr lang="en-US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, published quarterly online by MDPI.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4768" y="3126599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70AD47">
                    <a:lumMod val="75000"/>
                  </a:srgbClr>
                </a:solidFill>
                <a:ea typeface="Gadugi" panose="020B0502040204020203" pitchFamily="34" charset="0"/>
                <a:cs typeface="Arial" panose="020B0604020202020204" pitchFamily="34" charset="0"/>
              </a:rPr>
              <a:t>Editor-in-Chief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9605" y="4448693"/>
            <a:ext cx="27413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Prof. Dr. Humberto </a:t>
            </a:r>
            <a:r>
              <a:rPr lang="en-US" sz="1600" dirty="0" err="1">
                <a:solidFill>
                  <a:prstClr val="black"/>
                </a:solidFill>
                <a:ea typeface="Gadugi" panose="020B0502040204020203" pitchFamily="34" charset="0"/>
                <a:cs typeface="Arial" panose="020B0604020202020204" pitchFamily="34" charset="0"/>
              </a:rPr>
              <a:t>Bustince</a:t>
            </a:r>
            <a:endParaRPr lang="en-US" sz="1600" dirty="0">
              <a:solidFill>
                <a:prstClr val="black"/>
              </a:solidFill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852" y="3518659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8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135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Gadugi</vt:lpstr>
      <vt:lpstr>Times New Roman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 Peng</dc:creator>
  <cp:lastModifiedBy>MDPI</cp:lastModifiedBy>
  <cp:revision>15</cp:revision>
  <dcterms:created xsi:type="dcterms:W3CDTF">2021-08-06T08:16:03Z</dcterms:created>
  <dcterms:modified xsi:type="dcterms:W3CDTF">2022-05-20T08:10:58Z</dcterms:modified>
</cp:coreProperties>
</file>